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2" r:id="rId3"/>
    <p:sldId id="270" r:id="rId4"/>
    <p:sldId id="258" r:id="rId5"/>
    <p:sldId id="259" r:id="rId6"/>
    <p:sldId id="265" r:id="rId7"/>
    <p:sldId id="263" r:id="rId8"/>
    <p:sldId id="269" r:id="rId9"/>
    <p:sldId id="278" r:id="rId10"/>
    <p:sldId id="279" r:id="rId1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56A263-2DC4-4D32-9EFD-36B0224B7F12}" v="157" dt="2024-03-08T09:17:08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5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A939B-8AC7-9530-A69C-217F7AA3D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AAFF3-4333-456C-ADCC-21F7434808E1}" type="datetimeFigureOut">
              <a:rPr lang="pl-PL"/>
              <a:pPr>
                <a:defRPr/>
              </a:pPr>
              <a:t>20.03.2024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3CE18-5289-F1FD-6579-D7E70B98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1523F-CE18-365F-1003-7961CAD10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0B4D2-762D-475B-9C0F-993A73FA1BA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3575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3CF5E-348E-EE97-323E-112E2BDC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45126-EED3-48B6-8891-1D8D48D433C2}" type="datetimeFigureOut">
              <a:rPr lang="pl-PL"/>
              <a:pPr>
                <a:defRPr/>
              </a:pPr>
              <a:t>20.03.2024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21490-5D3D-E5CC-D09C-28589FC17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871BD-1704-35F3-F0AF-5281A9F10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5F74A-3908-4CFD-98EA-10B0F93F5F3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091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3DAAE-25CB-312D-541E-5EC9B861F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923A8-BF7D-453A-8C22-BE5634C9C838}" type="datetimeFigureOut">
              <a:rPr lang="pl-PL"/>
              <a:pPr>
                <a:defRPr/>
              </a:pPr>
              <a:t>20.03.2024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5897F-E02C-4A6F-FA27-BA0B7799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E636B-5179-8ABC-4418-A4BCD879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29FBA-0881-47BD-92DF-670969576C9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5538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19A2C-C3F7-1064-C5E5-B11E90D40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2B950-C3FE-47CB-92A5-F31BD223ABF6}" type="datetimeFigureOut">
              <a:rPr lang="pl-PL"/>
              <a:pPr>
                <a:defRPr/>
              </a:pPr>
              <a:t>20.03.2024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A4786-BD7C-3411-F05E-DEC221484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CC816-C123-273D-1BDC-1691E1567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D8FF7-BA11-4C26-AC0E-DB5F87A87CD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911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9D679-B69B-BEF0-3FE0-941EEBED6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06277-7B0A-4CCA-8B44-63AC94092543}" type="datetimeFigureOut">
              <a:rPr lang="pl-PL"/>
              <a:pPr>
                <a:defRPr/>
              </a:pPr>
              <a:t>20.03.2024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49F8D-C180-E37A-2349-38C76BE0B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D233A-09D0-E789-8E62-0D8C1647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0B774-0715-48AE-B208-27B51BE417E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5373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C5275F-7365-ADA5-243F-BB7B3B5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D8908-11F7-4A1E-9970-7BA7B299D050}" type="datetimeFigureOut">
              <a:rPr lang="pl-PL"/>
              <a:pPr>
                <a:defRPr/>
              </a:pPr>
              <a:t>20.03.2024</a:t>
            </a:fld>
            <a:endParaRPr lang="pl-P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852D72-E9AA-F8F6-D3CA-3DBB5E0F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679EF8-C361-319F-D1BB-ACAFEAAA7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80E5C-4DEB-4156-A399-DF48EC0B7D5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86506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4A0BE00-6D4B-5075-DAA5-9859ABF99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FEAEB-CBAB-462A-951D-2D77DBC972C6}" type="datetimeFigureOut">
              <a:rPr lang="pl-PL"/>
              <a:pPr>
                <a:defRPr/>
              </a:pPr>
              <a:t>20.03.2024</a:t>
            </a:fld>
            <a:endParaRPr lang="pl-P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D4CE65-266E-F525-FC61-7C6CBAAAA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3585BF-FED5-3E0B-AECB-2AE18AD60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39829-E9D6-4A69-A8C4-195E4C16DE7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94114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51A67E5-52F8-917E-B322-D52BE3E2E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D532A-51B3-4B83-B4DD-AEB9A6DF99DC}" type="datetimeFigureOut">
              <a:rPr lang="pl-PL"/>
              <a:pPr>
                <a:defRPr/>
              </a:pPr>
              <a:t>20.03.2024</a:t>
            </a:fld>
            <a:endParaRPr lang="pl-PL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6C46C3-4EDE-BDAB-9DEF-93510E859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816B7A0-DCC3-E5C8-827C-3456325A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55F4C-5E46-429B-A5A9-B66A32C3590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5649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2B2BE70-5951-9B62-4A38-C80C98EF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F2751-3530-400A-8416-287591B507F1}" type="datetimeFigureOut">
              <a:rPr lang="pl-PL"/>
              <a:pPr>
                <a:defRPr/>
              </a:pPr>
              <a:t>20.03.2024</a:t>
            </a:fld>
            <a:endParaRPr lang="pl-PL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A474932-B0A2-428E-3542-13E0FDFA7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E373EB7-0488-E0A3-DB4D-9029254A6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E7285-5C3B-4138-8810-1B35B8B88EF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81052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FE4AC8-E2B8-D983-AB83-B4BE23A69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0A321-83BA-4823-92F9-18ECDE6374A9}" type="datetimeFigureOut">
              <a:rPr lang="pl-PL"/>
              <a:pPr>
                <a:defRPr/>
              </a:pPr>
              <a:t>20.03.2024</a:t>
            </a:fld>
            <a:endParaRPr lang="pl-P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B0B4D7-A636-257E-0BE7-1FD6768D3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FC12B6-2DC8-35A2-3E17-E7A8E39A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8956C-55BF-4D3D-8097-E436C492A81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62031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D3815A-CF3E-5F6D-1923-0A9D3E977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D9589-2376-4321-8CAC-4093DF5896A6}" type="datetimeFigureOut">
              <a:rPr lang="pl-PL"/>
              <a:pPr>
                <a:defRPr/>
              </a:pPr>
              <a:t>20.03.2024</a:t>
            </a:fld>
            <a:endParaRPr lang="pl-P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7DE2A2-4C80-FA6B-1001-A941AB35B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558F89-FFF7-EFCF-2250-DE35CEA6D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68211-D92E-4AD6-A24A-6FEF0D815CF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1552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37F4F71-A572-522F-8953-E9A6132D90A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2298C8-B387-D22F-1F7B-76DE9234C5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Edytuj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BF23E-4D6C-1718-9938-33F1BFAA6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A33F4D-F27B-4FDB-8109-62CC25231448}" type="datetimeFigureOut">
              <a:rPr lang="pl-PL"/>
              <a:pPr>
                <a:defRPr/>
              </a:pPr>
              <a:t>20.03.2024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05846-C927-8172-6DFB-80FF16592B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FB1CC-95D3-FDC4-51D5-1F6FC5C1DC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5BF3EF9-3865-4E54-A95D-7D8C95E3AF10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12" Type="http://schemas.openxmlformats.org/officeDocument/2006/relationships/image" Target="../media/image90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11" Type="http://schemas.openxmlformats.org/officeDocument/2006/relationships/image" Target="../media/image73.jpeg"/><Relationship Id="rId5" Type="http://schemas.openxmlformats.org/officeDocument/2006/relationships/image" Target="../media/image84.jpeg"/><Relationship Id="rId10" Type="http://schemas.openxmlformats.org/officeDocument/2006/relationships/image" Target="../media/image89.jpeg"/><Relationship Id="rId4" Type="http://schemas.openxmlformats.org/officeDocument/2006/relationships/image" Target="../media/image83.jpeg"/><Relationship Id="rId9" Type="http://schemas.openxmlformats.org/officeDocument/2006/relationships/image" Target="../media/image8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2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1.jpeg"/><Relationship Id="rId2" Type="http://schemas.openxmlformats.org/officeDocument/2006/relationships/image" Target="../media/image13.jpe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0.jpeg"/><Relationship Id="rId5" Type="http://schemas.openxmlformats.org/officeDocument/2006/relationships/image" Target="../media/image16.jpeg"/><Relationship Id="rId15" Type="http://schemas.openxmlformats.org/officeDocument/2006/relationships/image" Target="../media/image24.jpeg"/><Relationship Id="rId10" Type="http://schemas.openxmlformats.org/officeDocument/2006/relationships/image" Target="../media/image10.jpeg"/><Relationship Id="rId4" Type="http://schemas.openxmlformats.org/officeDocument/2006/relationships/image" Target="../media/image15.jpeg"/><Relationship Id="rId9" Type="http://schemas.openxmlformats.org/officeDocument/2006/relationships/image" Target="../media/image12.jpeg"/><Relationship Id="rId1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Relationship Id="rId14" Type="http://schemas.openxmlformats.org/officeDocument/2006/relationships/image" Target="../media/image7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13" Type="http://schemas.openxmlformats.org/officeDocument/2006/relationships/image" Target="../media/image80.jpeg"/><Relationship Id="rId3" Type="http://schemas.openxmlformats.org/officeDocument/2006/relationships/image" Target="../media/image10.jpeg"/><Relationship Id="rId7" Type="http://schemas.openxmlformats.org/officeDocument/2006/relationships/image" Target="../media/image74.jpeg"/><Relationship Id="rId12" Type="http://schemas.openxmlformats.org/officeDocument/2006/relationships/image" Target="../media/image7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11" Type="http://schemas.openxmlformats.org/officeDocument/2006/relationships/image" Target="../media/image78.jpeg"/><Relationship Id="rId5" Type="http://schemas.openxmlformats.org/officeDocument/2006/relationships/image" Target="../media/image12.jpeg"/><Relationship Id="rId10" Type="http://schemas.openxmlformats.org/officeDocument/2006/relationships/image" Target="../media/image77.jpeg"/><Relationship Id="rId4" Type="http://schemas.openxmlformats.org/officeDocument/2006/relationships/image" Target="../media/image11.jpeg"/><Relationship Id="rId9" Type="http://schemas.openxmlformats.org/officeDocument/2006/relationships/image" Target="../media/image7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B1EC005C-A092-0895-20D2-04CE3BF02FE7}"/>
              </a:ext>
            </a:extLst>
          </p:cNvPr>
          <p:cNvSpPr txBox="1"/>
          <p:nvPr/>
        </p:nvSpPr>
        <p:spPr>
          <a:xfrm>
            <a:off x="539552" y="692696"/>
            <a:ext cx="82089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>Figure 1. </a:t>
            </a:r>
            <a:r>
              <a:rPr lang="en-US" sz="1600" b="1" dirty="0">
                <a:latin typeface="+mn-lt"/>
              </a:rPr>
              <a:t>Bio-imaging of NO production</a:t>
            </a:r>
            <a:r>
              <a:rPr lang="en-US" sz="1600" dirty="0">
                <a:latin typeface="+mn-lt"/>
              </a:rPr>
              <a:t> in cucumber roots treated with short (1day, 1d) and long (6 days, 6d) low temperature stress</a:t>
            </a:r>
            <a:r>
              <a:rPr lang="pl-PL" sz="1600" dirty="0">
                <a:latin typeface="+mn-lt"/>
              </a:rPr>
              <a:t>. 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</a:rPr>
              <a:t>Some of the plants subjected to long-term stress, after 3 days of exposure to LT were transferred to control conditions for another 3 days (post-stressed plants, 3d+3d).</a:t>
            </a:r>
            <a:r>
              <a:rPr lang="pl-PL" sz="1600" dirty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 </a:t>
            </a:r>
            <a:r>
              <a:rPr lang="pl-PL" sz="1600" dirty="0" err="1">
                <a:latin typeface="+mn-lt"/>
              </a:rPr>
              <a:t>Inhibitors</a:t>
            </a:r>
            <a:r>
              <a:rPr lang="pl-PL" sz="1600" dirty="0">
                <a:latin typeface="+mn-lt"/>
              </a:rPr>
              <a:t> of NO </a:t>
            </a:r>
            <a:r>
              <a:rPr lang="pl-PL" sz="1600" dirty="0" err="1">
                <a:latin typeface="+mn-lt"/>
              </a:rPr>
              <a:t>production</a:t>
            </a:r>
            <a:r>
              <a:rPr lang="pl-PL" sz="1600" dirty="0">
                <a:latin typeface="+mn-lt"/>
              </a:rPr>
              <a:t> was </a:t>
            </a:r>
            <a:r>
              <a:rPr lang="pl-PL" sz="1600" dirty="0" err="1">
                <a:latin typeface="+mn-lt"/>
              </a:rPr>
              <a:t>used</a:t>
            </a:r>
            <a:r>
              <a:rPr lang="pl-PL" sz="1600" dirty="0">
                <a:latin typeface="+mn-lt"/>
              </a:rPr>
              <a:t>:</a:t>
            </a:r>
          </a:p>
          <a:p>
            <a:r>
              <a:rPr lang="pl-PL" sz="1600" dirty="0">
                <a:latin typeface="+mn-lt"/>
              </a:rPr>
              <a:t>- </a:t>
            </a:r>
            <a:r>
              <a:rPr lang="pl-PL" sz="1600" dirty="0" err="1">
                <a:latin typeface="+mn-lt"/>
              </a:rPr>
              <a:t>Sodium</a:t>
            </a:r>
            <a:r>
              <a:rPr lang="pl-PL" sz="1600" dirty="0">
                <a:latin typeface="+mn-lt"/>
              </a:rPr>
              <a:t> </a:t>
            </a:r>
            <a:r>
              <a:rPr lang="pl-PL" sz="1600" dirty="0" err="1">
                <a:latin typeface="+mn-lt"/>
              </a:rPr>
              <a:t>tungstate</a:t>
            </a:r>
            <a:r>
              <a:rPr lang="pl-PL" sz="1600" dirty="0">
                <a:latin typeface="+mn-lt"/>
              </a:rPr>
              <a:t> (WO</a:t>
            </a:r>
            <a:r>
              <a:rPr lang="pl-PL" sz="1600" baseline="-25000" dirty="0">
                <a:latin typeface="+mn-lt"/>
              </a:rPr>
              <a:t>4</a:t>
            </a:r>
            <a:r>
              <a:rPr lang="pl-PL" sz="1600" baseline="30000" dirty="0">
                <a:latin typeface="+mn-lt"/>
              </a:rPr>
              <a:t>2-</a:t>
            </a:r>
            <a:r>
              <a:rPr lang="pl-PL" sz="1600" dirty="0">
                <a:latin typeface="+mn-lt"/>
              </a:rPr>
              <a:t>) – inhibitor of </a:t>
            </a:r>
            <a:r>
              <a:rPr lang="pl-PL" sz="1600" dirty="0" err="1">
                <a:latin typeface="+mn-lt"/>
              </a:rPr>
              <a:t>nitrate</a:t>
            </a:r>
            <a:r>
              <a:rPr lang="pl-PL" sz="1600" dirty="0">
                <a:latin typeface="+mn-lt"/>
              </a:rPr>
              <a:t> </a:t>
            </a:r>
            <a:r>
              <a:rPr lang="pl-PL" sz="1600" dirty="0" err="1">
                <a:latin typeface="+mn-lt"/>
              </a:rPr>
              <a:t>reductase</a:t>
            </a:r>
            <a:endParaRPr lang="pl-PL" sz="1600" dirty="0">
              <a:latin typeface="+mn-lt"/>
            </a:endParaRPr>
          </a:p>
          <a:p>
            <a:r>
              <a:rPr lang="pl-PL" sz="1600" dirty="0">
                <a:latin typeface="+mn-lt"/>
              </a:rPr>
              <a:t>- AET – inhibitor of NOS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1670095-80C7-C684-25AF-E6A03B2C6DFF}"/>
              </a:ext>
            </a:extLst>
          </p:cNvPr>
          <p:cNvSpPr txBox="1"/>
          <p:nvPr/>
        </p:nvSpPr>
        <p:spPr>
          <a:xfrm>
            <a:off x="539552" y="3982953"/>
            <a:ext cx="820891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 err="1"/>
              <a:t>Amount</a:t>
            </a:r>
            <a:r>
              <a:rPr lang="pl-PL" sz="1600" dirty="0"/>
              <a:t> of NO in </a:t>
            </a:r>
            <a:r>
              <a:rPr lang="pl-PL" sz="1600" dirty="0" err="1"/>
              <a:t>root</a:t>
            </a:r>
            <a:r>
              <a:rPr lang="pl-PL" sz="1600" dirty="0"/>
              <a:t> </a:t>
            </a:r>
            <a:r>
              <a:rPr lang="pl-PL" sz="1600" dirty="0" err="1"/>
              <a:t>tissues</a:t>
            </a:r>
            <a:r>
              <a:rPr lang="pl-PL" sz="1600" dirty="0"/>
              <a:t> was </a:t>
            </a:r>
            <a:r>
              <a:rPr lang="pl-PL" sz="1600" dirty="0" err="1"/>
              <a:t>assayed</a:t>
            </a:r>
            <a:r>
              <a:rPr lang="pl-PL" sz="1600" dirty="0"/>
              <a:t> </a:t>
            </a:r>
            <a:r>
              <a:rPr lang="pl-PL" sz="1600" dirty="0" err="1"/>
              <a:t>using</a:t>
            </a:r>
            <a:r>
              <a:rPr lang="pl-PL" sz="1600" dirty="0"/>
              <a:t> the </a:t>
            </a:r>
            <a:r>
              <a:rPr lang="pl-PL" sz="1600" dirty="0" err="1"/>
              <a:t>fluorescent</a:t>
            </a:r>
            <a:r>
              <a:rPr lang="pl-PL" sz="1600" dirty="0"/>
              <a:t> NO </a:t>
            </a:r>
            <a:r>
              <a:rPr lang="pl-PL" sz="1600" dirty="0" err="1"/>
              <a:t>indicator</a:t>
            </a:r>
            <a:r>
              <a:rPr lang="pl-PL" sz="1600" dirty="0"/>
              <a:t> </a:t>
            </a:r>
            <a:r>
              <a:rPr lang="pl-PL" sz="1600" dirty="0" err="1"/>
              <a:t>dye</a:t>
            </a:r>
            <a:r>
              <a:rPr lang="pl-PL" sz="1600" dirty="0"/>
              <a:t>, 5,6-diaminofluorescein </a:t>
            </a:r>
            <a:r>
              <a:rPr lang="pl-PL" sz="1600" dirty="0" err="1"/>
              <a:t>diacetate</a:t>
            </a:r>
            <a:r>
              <a:rPr lang="pl-PL" sz="1600" dirty="0"/>
              <a:t> (DAF-2D). </a:t>
            </a:r>
            <a:r>
              <a:rPr lang="pl-PL" sz="1600" dirty="0" err="1"/>
              <a:t>Excised</a:t>
            </a:r>
            <a:r>
              <a:rPr lang="pl-PL" sz="1600" dirty="0"/>
              <a:t> </a:t>
            </a:r>
            <a:r>
              <a:rPr lang="pl-PL" sz="1600" dirty="0" err="1"/>
              <a:t>roots</a:t>
            </a:r>
            <a:r>
              <a:rPr lang="pl-PL" sz="1600" dirty="0"/>
              <a:t> </a:t>
            </a:r>
            <a:r>
              <a:rPr lang="pl-PL" sz="1600" dirty="0" err="1"/>
              <a:t>were</a:t>
            </a:r>
            <a:r>
              <a:rPr lang="pl-PL" sz="1600" dirty="0"/>
              <a:t> </a:t>
            </a:r>
            <a:r>
              <a:rPr lang="pl-PL" sz="1600" dirty="0" err="1"/>
              <a:t>briefly</a:t>
            </a:r>
            <a:r>
              <a:rPr lang="pl-PL" sz="1600" dirty="0"/>
              <a:t> </a:t>
            </a:r>
            <a:r>
              <a:rPr lang="pl-PL" sz="1600" dirty="0" err="1"/>
              <a:t>incubated</a:t>
            </a:r>
            <a:r>
              <a:rPr lang="pl-PL" sz="1600" dirty="0"/>
              <a:t> in 20 </a:t>
            </a:r>
            <a:r>
              <a:rPr lang="pl-PL" sz="1600" dirty="0" err="1"/>
              <a:t>mM</a:t>
            </a:r>
            <a:r>
              <a:rPr lang="pl-PL" sz="1600" dirty="0"/>
              <a:t> </a:t>
            </a:r>
            <a:r>
              <a:rPr lang="pl-PL" sz="1600" dirty="0" err="1"/>
              <a:t>Hepes</a:t>
            </a:r>
            <a:r>
              <a:rPr lang="pl-PL" sz="1600" dirty="0"/>
              <a:t>-KOH, </a:t>
            </a:r>
            <a:r>
              <a:rPr lang="pl-PL" sz="1600" dirty="0" err="1"/>
              <a:t>pH</a:t>
            </a:r>
            <a:r>
              <a:rPr lang="pl-PL" sz="1600" dirty="0"/>
              <a:t> 7.4 </a:t>
            </a:r>
            <a:r>
              <a:rPr lang="pl-PL" sz="1600" dirty="0" err="1"/>
              <a:t>containing</a:t>
            </a:r>
            <a:r>
              <a:rPr lang="pl-PL" sz="1600" dirty="0"/>
              <a:t> 10 µM DAF-2D for 10 min </a:t>
            </a:r>
            <a:r>
              <a:rPr lang="pl-PL" sz="1600" dirty="0" err="1"/>
              <a:t>at</a:t>
            </a:r>
            <a:r>
              <a:rPr lang="pl-PL" sz="1600" dirty="0"/>
              <a:t> </a:t>
            </a:r>
            <a:r>
              <a:rPr lang="pl-PL" sz="1600" dirty="0" err="1"/>
              <a:t>room</a:t>
            </a:r>
            <a:r>
              <a:rPr lang="pl-PL" sz="1600" dirty="0"/>
              <a:t> </a:t>
            </a:r>
            <a:r>
              <a:rPr lang="pl-PL" sz="1600" dirty="0" err="1"/>
              <a:t>temperature</a:t>
            </a:r>
            <a:r>
              <a:rPr lang="pl-PL" sz="1600" dirty="0"/>
              <a:t> in the </a:t>
            </a:r>
            <a:r>
              <a:rPr lang="pl-PL" sz="1600" dirty="0" err="1"/>
              <a:t>dark</a:t>
            </a:r>
            <a:r>
              <a:rPr lang="pl-PL" sz="1600" dirty="0"/>
              <a:t>. To </a:t>
            </a:r>
            <a:r>
              <a:rPr lang="pl-PL" sz="1600" dirty="0" err="1"/>
              <a:t>remove</a:t>
            </a:r>
            <a:r>
              <a:rPr lang="pl-PL" sz="1600" dirty="0"/>
              <a:t> </a:t>
            </a:r>
            <a:r>
              <a:rPr lang="pl-PL" sz="1600" dirty="0" err="1"/>
              <a:t>excess</a:t>
            </a:r>
            <a:r>
              <a:rPr lang="pl-PL" sz="1600" dirty="0"/>
              <a:t> of </a:t>
            </a:r>
            <a:r>
              <a:rPr lang="pl-PL" sz="1600" dirty="0" err="1"/>
              <a:t>fluorophore</a:t>
            </a:r>
            <a:r>
              <a:rPr lang="pl-PL" sz="1600" dirty="0"/>
              <a:t> from the </a:t>
            </a:r>
            <a:r>
              <a:rPr lang="pl-PL" sz="1600" dirty="0" err="1"/>
              <a:t>surface</a:t>
            </a:r>
            <a:r>
              <a:rPr lang="pl-PL" sz="1600" dirty="0"/>
              <a:t>, </a:t>
            </a:r>
            <a:r>
              <a:rPr lang="pl-PL" sz="1600" dirty="0" err="1"/>
              <a:t>roots</a:t>
            </a:r>
            <a:r>
              <a:rPr lang="pl-PL" sz="1600" dirty="0"/>
              <a:t> </a:t>
            </a:r>
            <a:r>
              <a:rPr lang="pl-PL" sz="1600" dirty="0" err="1"/>
              <a:t>were</a:t>
            </a:r>
            <a:r>
              <a:rPr lang="pl-PL" sz="1600" dirty="0"/>
              <a:t> </a:t>
            </a:r>
            <a:r>
              <a:rPr lang="pl-PL" sz="1600" dirty="0" err="1"/>
              <a:t>washed</a:t>
            </a:r>
            <a:r>
              <a:rPr lang="pl-PL" sz="1600" dirty="0"/>
              <a:t> for 15 min in </a:t>
            </a:r>
            <a:r>
              <a:rPr lang="pl-PL" sz="1600" dirty="0" err="1"/>
              <a:t>fresh</a:t>
            </a:r>
            <a:r>
              <a:rPr lang="pl-PL" sz="1600" dirty="0"/>
              <a:t> </a:t>
            </a:r>
            <a:r>
              <a:rPr lang="pl-PL" sz="1600" dirty="0" err="1"/>
              <a:t>Hepes</a:t>
            </a:r>
            <a:r>
              <a:rPr lang="pl-PL" sz="1600" dirty="0"/>
              <a:t>-KOH </a:t>
            </a:r>
            <a:r>
              <a:rPr lang="pl-PL" sz="1600" dirty="0" err="1"/>
              <a:t>buffer</a:t>
            </a:r>
            <a:r>
              <a:rPr lang="pl-PL" sz="1600" dirty="0"/>
              <a:t> </a:t>
            </a:r>
            <a:r>
              <a:rPr lang="pl-PL" sz="1600" dirty="0" err="1"/>
              <a:t>renewed</a:t>
            </a:r>
            <a:r>
              <a:rPr lang="pl-PL" sz="1600" dirty="0"/>
              <a:t> </a:t>
            </a:r>
            <a:r>
              <a:rPr lang="pl-PL" sz="1600" dirty="0" err="1"/>
              <a:t>twice</a:t>
            </a:r>
            <a:r>
              <a:rPr lang="pl-PL" sz="1600" dirty="0"/>
              <a:t>. NO-</a:t>
            </a:r>
            <a:r>
              <a:rPr lang="pl-PL" sz="1600" dirty="0" err="1"/>
              <a:t>specific</a:t>
            </a:r>
            <a:r>
              <a:rPr lang="pl-PL" sz="1600" dirty="0"/>
              <a:t> </a:t>
            </a:r>
            <a:r>
              <a:rPr lang="pl-PL" sz="1600" dirty="0" err="1"/>
              <a:t>fluorescence</a:t>
            </a:r>
            <a:r>
              <a:rPr lang="pl-PL" sz="1600" dirty="0"/>
              <a:t> was </a:t>
            </a:r>
            <a:r>
              <a:rPr lang="pl-PL" sz="1600" dirty="0" err="1"/>
              <a:t>detected</a:t>
            </a:r>
            <a:r>
              <a:rPr lang="pl-PL" sz="1600" dirty="0"/>
              <a:t> with the </a:t>
            </a:r>
            <a:r>
              <a:rPr lang="pl-PL" sz="1600" dirty="0" err="1"/>
              <a:t>fluorescent</a:t>
            </a:r>
            <a:r>
              <a:rPr lang="pl-PL" sz="1600" dirty="0"/>
              <a:t> </a:t>
            </a:r>
            <a:r>
              <a:rPr lang="pl-PL" sz="1600" dirty="0" err="1"/>
              <a:t>microscope</a:t>
            </a:r>
            <a:r>
              <a:rPr lang="pl-PL" sz="1600" dirty="0"/>
              <a:t> Zeiss </a:t>
            </a:r>
            <a:r>
              <a:rPr lang="pl-PL" sz="1600" dirty="0" err="1"/>
              <a:t>Axio</a:t>
            </a:r>
            <a:r>
              <a:rPr lang="pl-PL" sz="1600" dirty="0"/>
              <a:t> Image M2 </a:t>
            </a:r>
            <a:r>
              <a:rPr lang="pl-PL" sz="1600" dirty="0" err="1"/>
              <a:t>using</a:t>
            </a:r>
            <a:r>
              <a:rPr lang="pl-PL" sz="1600" dirty="0"/>
              <a:t> a Tag-YFP </a:t>
            </a:r>
            <a:r>
              <a:rPr lang="pl-PL" sz="1600" dirty="0" err="1"/>
              <a:t>filter</a:t>
            </a:r>
            <a:r>
              <a:rPr lang="pl-PL" sz="1600" dirty="0"/>
              <a:t> with </a:t>
            </a:r>
            <a:r>
              <a:rPr lang="pl-PL" sz="1600" dirty="0" err="1"/>
              <a:t>emission</a:t>
            </a:r>
            <a:r>
              <a:rPr lang="pl-PL" sz="1600" dirty="0"/>
              <a:t> of 524 </a:t>
            </a:r>
            <a:r>
              <a:rPr lang="pl-PL" sz="1600" dirty="0" err="1"/>
              <a:t>nm</a:t>
            </a:r>
            <a:r>
              <a:rPr lang="pl-PL" sz="1600" dirty="0"/>
              <a:t> and </a:t>
            </a:r>
            <a:r>
              <a:rPr lang="pl-PL" sz="1600" dirty="0" err="1"/>
              <a:t>unchanged</a:t>
            </a:r>
            <a:r>
              <a:rPr lang="pl-PL" sz="1600" dirty="0"/>
              <a:t> </a:t>
            </a:r>
            <a:r>
              <a:rPr lang="pl-PL" sz="1600" dirty="0" err="1"/>
              <a:t>parameters</a:t>
            </a:r>
            <a:r>
              <a:rPr lang="pl-PL" sz="1600" dirty="0"/>
              <a:t> for </a:t>
            </a:r>
            <a:r>
              <a:rPr lang="pl-PL" sz="1600" dirty="0" err="1"/>
              <a:t>every</a:t>
            </a:r>
            <a:r>
              <a:rPr lang="pl-PL" sz="1600" dirty="0"/>
              <a:t> </a:t>
            </a:r>
            <a:r>
              <a:rPr lang="pl-PL" sz="1600" dirty="0" err="1"/>
              <a:t>measurement</a:t>
            </a:r>
            <a:r>
              <a:rPr lang="pl-PL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592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 descr="E:\MR\Wyniki\Grant_2013-2016\Kadm\Natalia\15.05.2015\3+-3 cd + NR-11-Image Export-10\3+-3 cd + NR-11-Image Export-10_c1.jpg">
            <a:extLst>
              <a:ext uri="{FF2B5EF4-FFF2-40B4-BE49-F238E27FC236}">
                <a16:creationId xmlns:a16="http://schemas.microsoft.com/office/drawing/2014/main" id="{5F14254E-BFD0-4CE5-8B2C-243A12F25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7" y="596426"/>
            <a:ext cx="2020888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 descr="E:\MR\Wyniki\Grant_2013-2016\Kadm\Natalia\26,05,2015\kontrola 3 dni 3 dni kontrola+ wolf-01-Image Export-55\kontrola 3 dni 3 dni kontrola+ wolf-01-Image Export-55_c1.jpg">
            <a:extLst>
              <a:ext uri="{FF2B5EF4-FFF2-40B4-BE49-F238E27FC236}">
                <a16:creationId xmlns:a16="http://schemas.microsoft.com/office/drawing/2014/main" id="{9BCE032C-5502-0809-2425-61852B025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7" y="2201766"/>
            <a:ext cx="2044700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E:\MR\Wyniki\Grant_2013-2016\Kadm\Natalia\14.05.15\kontrola-21-Image Export-12\kontrola-21-Image Export-12_c1.jpg">
            <a:extLst>
              <a:ext uri="{FF2B5EF4-FFF2-40B4-BE49-F238E27FC236}">
                <a16:creationId xmlns:a16="http://schemas.microsoft.com/office/drawing/2014/main" id="{83BBE4E6-DD54-B373-B09D-812F82A14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93" y="585416"/>
            <a:ext cx="2035175" cy="152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E:\MR\Wyniki\Grant_2013-2016\NO_fluorescencja\18.06.2015 -Cd i aminoguanidyna\Kontrola 3+3+wolframian\Kontrola 3+3+wolframian-03-Image Export-03\Kontrola 3+3+wolframian-03-Image Export-03_c1.jpg">
            <a:extLst>
              <a:ext uri="{FF2B5EF4-FFF2-40B4-BE49-F238E27FC236}">
                <a16:creationId xmlns:a16="http://schemas.microsoft.com/office/drawing/2014/main" id="{1A7A1ED4-14F4-0E3E-4177-4DD1FDBF9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282" y="585416"/>
            <a:ext cx="2018161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E:\MR\Wyniki\Grant_2013-2016\NO_fluorescencja\18.06.2015 -Cd i aminoguanidyna\Cd 3+3+wolframian\Cd 3+3+wolftamian-03-Image Export-03\Cd 3+3+wolftamian-03-Image Export-03_c1.jpg">
            <a:extLst>
              <a:ext uri="{FF2B5EF4-FFF2-40B4-BE49-F238E27FC236}">
                <a16:creationId xmlns:a16="http://schemas.microsoft.com/office/drawing/2014/main" id="{53CC60DA-4CCA-F129-9A37-EBB724FE8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704" y="592074"/>
            <a:ext cx="2018160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AABD8E59-2831-BE7E-FB5D-FF35CC36A48E}"/>
              </a:ext>
            </a:extLst>
          </p:cNvPr>
          <p:cNvSpPr txBox="1"/>
          <p:nvPr/>
        </p:nvSpPr>
        <p:spPr>
          <a:xfrm>
            <a:off x="0" y="0"/>
            <a:ext cx="217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+WO</a:t>
            </a:r>
            <a:r>
              <a:rPr lang="pl-PL" baseline="-25000" dirty="0"/>
              <a:t>4</a:t>
            </a:r>
            <a:r>
              <a:rPr lang="pl-PL" baseline="30000" dirty="0"/>
              <a:t>2-</a:t>
            </a:r>
          </a:p>
        </p:txBody>
      </p:sp>
      <p:sp>
        <p:nvSpPr>
          <p:cNvPr id="10" name="pole tekstowe 1">
            <a:extLst>
              <a:ext uri="{FF2B5EF4-FFF2-40B4-BE49-F238E27FC236}">
                <a16:creationId xmlns:a16="http://schemas.microsoft.com/office/drawing/2014/main" id="{6230E837-EA95-8F26-CDDB-C2408EF4F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93" y="276048"/>
            <a:ext cx="7954240" cy="36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/>
              <a:t>          Control	                   	1d		        		  6d	   	              	  3d+3d</a:t>
            </a:r>
          </a:p>
        </p:txBody>
      </p:sp>
      <p:pic>
        <p:nvPicPr>
          <p:cNvPr id="11" name="Picture 4" descr="E:\MR\Wyniki\Grant_2013-2016\NO_fluorescencja\18.06.2015 -Cd i aminoguanidyna\Kontrola 3+3+wolframian\Kontrola 3+3+wolframian-34-Image Export-33\Kontrola 3+3+wolframian-34-Image Export-33_c1.jpg">
            <a:extLst>
              <a:ext uri="{FF2B5EF4-FFF2-40B4-BE49-F238E27FC236}">
                <a16:creationId xmlns:a16="http://schemas.microsoft.com/office/drawing/2014/main" id="{CCA4CA5A-74F8-22F5-6FD0-231F366D6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008" y="2123066"/>
            <a:ext cx="2018161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E:\MR\Wyniki\Grant_2013-2016\NO_fluorescencja\18.06.2015 -Cd i aminoguanidyna\Kontrola 3+3+wolframian\Kontrola 3+3+wolframian-49-Image Export-48\Kontrola 3+3+wolframian-49-Image Export-48_c1.jpg">
            <a:extLst>
              <a:ext uri="{FF2B5EF4-FFF2-40B4-BE49-F238E27FC236}">
                <a16:creationId xmlns:a16="http://schemas.microsoft.com/office/drawing/2014/main" id="{C127B102-CAB5-1A7E-03F7-FD634067F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008" y="3697209"/>
            <a:ext cx="2018161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E:\MR\Wyniki\Grant_2013-2016\NO_fluorescencja\18.06.2015 -Cd i aminoguanidyna\Cd 3+3_2\Cd 3+3_2-19-Image Export-18\Cd 3+3_2-19-Image Export-18_c1.jpg">
            <a:extLst>
              <a:ext uri="{FF2B5EF4-FFF2-40B4-BE49-F238E27FC236}">
                <a16:creationId xmlns:a16="http://schemas.microsoft.com/office/drawing/2014/main" id="{F6452FCC-7F37-981C-201A-0DE583264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704" y="2221535"/>
            <a:ext cx="201816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" descr="E:\MR\Wyniki\Grant_2013-2016\Kadm\Natalia\15.05.2015\3+-3 cd -01-Image Export-19\3+-3 cd -01-Image Export-19_c1.jpg">
            <a:extLst>
              <a:ext uri="{FF2B5EF4-FFF2-40B4-BE49-F238E27FC236}">
                <a16:creationId xmlns:a16="http://schemas.microsoft.com/office/drawing/2014/main" id="{6588D24E-B2ED-A8E4-1D28-F70344A9B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3824568"/>
            <a:ext cx="2044700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E:\MR\Wyniki\Grant_2013-2016\NO_fluorescencja\9.07.2015-NaCl i wolframian\Kontrola+wolframian 1d\Kontrola+wolframian 1d-64-Image Export-64\Kontrola+wolframian 1d-64-Image Export-64_c1.jpg">
            <a:extLst>
              <a:ext uri="{FF2B5EF4-FFF2-40B4-BE49-F238E27FC236}">
                <a16:creationId xmlns:a16="http://schemas.microsoft.com/office/drawing/2014/main" id="{32F4C07E-4671-8E8C-1E3B-4FED6F4E9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348" y="5271352"/>
            <a:ext cx="1946028" cy="145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E:\MR\Wyniki\Grant_2013-2016\NO_fluorescencja\9.07.2015-NaCl i wolframian\Kontrola+wolframian 1d\Kontrola+wolframian 1d-29-Image Export-29\Kontrola+wolframian 1d-29-Image Export-29_c1.jpg">
            <a:extLst>
              <a:ext uri="{FF2B5EF4-FFF2-40B4-BE49-F238E27FC236}">
                <a16:creationId xmlns:a16="http://schemas.microsoft.com/office/drawing/2014/main" id="{3E1DE047-9C23-7A32-20CD-C5EE57C90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114" y="3850997"/>
            <a:ext cx="1946027" cy="145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461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ole tekstowe 1">
            <a:extLst>
              <a:ext uri="{FF2B5EF4-FFF2-40B4-BE49-F238E27FC236}">
                <a16:creationId xmlns:a16="http://schemas.microsoft.com/office/drawing/2014/main" id="{8CBF6786-6529-D4C4-4C13-65A058B5D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04813"/>
            <a:ext cx="7345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Control – DAF</a:t>
            </a:r>
          </a:p>
        </p:txBody>
      </p:sp>
      <p:pic>
        <p:nvPicPr>
          <p:cNvPr id="2051" name="Obraz 3">
            <a:extLst>
              <a:ext uri="{FF2B5EF4-FFF2-40B4-BE49-F238E27FC236}">
                <a16:creationId xmlns:a16="http://schemas.microsoft.com/office/drawing/2014/main" id="{BF9517FA-6F55-A986-88F1-D06E5BD60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18256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a 8">
            <a:extLst>
              <a:ext uri="{FF2B5EF4-FFF2-40B4-BE49-F238E27FC236}">
                <a16:creationId xmlns:a16="http://schemas.microsoft.com/office/drawing/2014/main" id="{EDAA4E8D-1A87-D176-6ED5-F5AA14C0D4FD}"/>
              </a:ext>
            </a:extLst>
          </p:cNvPr>
          <p:cNvGrpSpPr>
            <a:grpSpLocks/>
          </p:cNvGrpSpPr>
          <p:nvPr/>
        </p:nvGrpSpPr>
        <p:grpSpPr bwMode="auto">
          <a:xfrm>
            <a:off x="0" y="1295400"/>
            <a:ext cx="8748712" cy="4789532"/>
            <a:chOff x="16669" y="381617"/>
            <a:chExt cx="8749506" cy="4789555"/>
          </a:xfrm>
        </p:grpSpPr>
        <p:sp>
          <p:nvSpPr>
            <p:cNvPr id="3075" name="pole tekstowe 1">
              <a:extLst>
                <a:ext uri="{FF2B5EF4-FFF2-40B4-BE49-F238E27FC236}">
                  <a16:creationId xmlns:a16="http://schemas.microsoft.com/office/drawing/2014/main" id="{85803F7F-C3E0-9410-5047-A3562A9F91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213" y="381617"/>
              <a:ext cx="79549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800" dirty="0"/>
                <a:t>          Control	                   	1d		        		  6d	   	              	  3d+3d</a:t>
              </a:r>
            </a:p>
          </p:txBody>
        </p:sp>
        <p:grpSp>
          <p:nvGrpSpPr>
            <p:cNvPr id="3077" name="Grupa 2">
              <a:extLst>
                <a:ext uri="{FF2B5EF4-FFF2-40B4-BE49-F238E27FC236}">
                  <a16:creationId xmlns:a16="http://schemas.microsoft.com/office/drawing/2014/main" id="{A174FBC6-7E01-2D43-7369-0C3EA02EFD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69" y="3764647"/>
              <a:ext cx="8702675" cy="1406525"/>
              <a:chOff x="3175" y="2935288"/>
              <a:chExt cx="8702675" cy="1406525"/>
            </a:xfrm>
          </p:grpSpPr>
          <p:sp>
            <p:nvSpPr>
              <p:cNvPr id="3090" name="pole tekstowe 11">
                <a:extLst>
                  <a:ext uri="{FF2B5EF4-FFF2-40B4-BE49-F238E27FC236}">
                    <a16:creationId xmlns:a16="http://schemas.microsoft.com/office/drawing/2014/main" id="{78051054-6F70-EEE4-4686-3C5DA65BEC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5" y="3454400"/>
                <a:ext cx="808038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1800"/>
                  <a:t>+AET</a:t>
                </a:r>
              </a:p>
            </p:txBody>
          </p:sp>
          <p:pic>
            <p:nvPicPr>
              <p:cNvPr id="3091" name="Obraz 6">
                <a:extLst>
                  <a:ext uri="{FF2B5EF4-FFF2-40B4-BE49-F238E27FC236}">
                    <a16:creationId xmlns:a16="http://schemas.microsoft.com/office/drawing/2014/main" id="{0F53C660-E521-BC69-20F3-4D09FC6C3E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1637" y="2935288"/>
                <a:ext cx="1852613" cy="1387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2" name="Obraz 13">
                <a:extLst>
                  <a:ext uri="{FF2B5EF4-FFF2-40B4-BE49-F238E27FC236}">
                    <a16:creationId xmlns:a16="http://schemas.microsoft.com/office/drawing/2014/main" id="{AB4EB296-A592-5E0F-4883-DCA1F2620A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8863" y="2935288"/>
                <a:ext cx="1862137" cy="1397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3" name="Obraz 14">
                <a:extLst>
                  <a:ext uri="{FF2B5EF4-FFF2-40B4-BE49-F238E27FC236}">
                    <a16:creationId xmlns:a16="http://schemas.microsoft.com/office/drawing/2014/main" id="{F2791294-0BAE-973F-D094-3FAF004501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9425" y="2935288"/>
                <a:ext cx="1876425" cy="1406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4" name="Obraz 16">
                <a:extLst>
                  <a:ext uri="{FF2B5EF4-FFF2-40B4-BE49-F238E27FC236}">
                    <a16:creationId xmlns:a16="http://schemas.microsoft.com/office/drawing/2014/main" id="{35381EFF-1D5F-FF34-BA05-7B419ED203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7738" y="2940025"/>
                <a:ext cx="1870848" cy="1401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78" name="Grupa 6">
              <a:extLst>
                <a:ext uri="{FF2B5EF4-FFF2-40B4-BE49-F238E27FC236}">
                  <a16:creationId xmlns:a16="http://schemas.microsoft.com/office/drawing/2014/main" id="{11B0C0E7-D852-B807-546E-3468344983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532" y="749917"/>
              <a:ext cx="8393905" cy="1417432"/>
              <a:chOff x="313532" y="749917"/>
              <a:chExt cx="8393905" cy="1417432"/>
            </a:xfrm>
          </p:grpSpPr>
          <p:pic>
            <p:nvPicPr>
              <p:cNvPr id="3085" name="Obraz 18">
                <a:extLst>
                  <a:ext uri="{FF2B5EF4-FFF2-40B4-BE49-F238E27FC236}">
                    <a16:creationId xmlns:a16="http://schemas.microsoft.com/office/drawing/2014/main" id="{36BA33A6-4F96-3E24-3C53-A6FE5271A7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9345" y="749917"/>
                <a:ext cx="1823388" cy="139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6" name="Obraz 19">
                <a:extLst>
                  <a:ext uri="{FF2B5EF4-FFF2-40B4-BE49-F238E27FC236}">
                    <a16:creationId xmlns:a16="http://schemas.microsoft.com/office/drawing/2014/main" id="{DDA08695-69DC-5B90-2372-FF11795529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6257" y="749917"/>
                <a:ext cx="1831180" cy="1398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7" name="Obraz 21">
                <a:extLst>
                  <a:ext uri="{FF2B5EF4-FFF2-40B4-BE49-F238E27FC236}">
                    <a16:creationId xmlns:a16="http://schemas.microsoft.com/office/drawing/2014/main" id="{CE08E2F9-C458-DFBA-6B75-52124D8B2E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7194" y="761029"/>
                <a:ext cx="1818713" cy="1387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88" name="pole tekstowe 10">
                <a:extLst>
                  <a:ext uri="{FF2B5EF4-FFF2-40B4-BE49-F238E27FC236}">
                    <a16:creationId xmlns:a16="http://schemas.microsoft.com/office/drawing/2014/main" id="{0CDAA399-5ED7-2B35-F2E5-C040E5304D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532" y="1235692"/>
                <a:ext cx="523640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1800"/>
                  <a:t>LT</a:t>
                </a:r>
              </a:p>
            </p:txBody>
          </p:sp>
          <p:pic>
            <p:nvPicPr>
              <p:cNvPr id="3089" name="Obraz 17">
                <a:extLst>
                  <a:ext uri="{FF2B5EF4-FFF2-40B4-BE49-F238E27FC236}">
                    <a16:creationId xmlns:a16="http://schemas.microsoft.com/office/drawing/2014/main" id="{982F913B-4E01-C00E-C047-FF1DB54B3E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5995" y="764951"/>
                <a:ext cx="1837414" cy="1402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79" name="Grupa 7">
              <a:extLst>
                <a:ext uri="{FF2B5EF4-FFF2-40B4-BE49-F238E27FC236}">
                  <a16:creationId xmlns:a16="http://schemas.microsoft.com/office/drawing/2014/main" id="{50E2E503-37BB-A350-786B-D0221F2C1B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499" y="2275181"/>
              <a:ext cx="8557938" cy="1425227"/>
              <a:chOff x="149499" y="2275181"/>
              <a:chExt cx="8557938" cy="1425227"/>
            </a:xfrm>
          </p:grpSpPr>
          <p:pic>
            <p:nvPicPr>
              <p:cNvPr id="3080" name="Obraz 22">
                <a:extLst>
                  <a:ext uri="{FF2B5EF4-FFF2-40B4-BE49-F238E27FC236}">
                    <a16:creationId xmlns:a16="http://schemas.microsoft.com/office/drawing/2014/main" id="{AD1BD0E2-375A-8D4B-8BA8-A87B54C03B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0931" y="2275181"/>
                <a:ext cx="1855788" cy="1390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1" name="Obraz 9">
                <a:extLst>
                  <a:ext uri="{FF2B5EF4-FFF2-40B4-BE49-F238E27FC236}">
                    <a16:creationId xmlns:a16="http://schemas.microsoft.com/office/drawing/2014/main" id="{CB273A13-634C-F48B-C1D8-C39FC4DF69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5132" y="2275181"/>
                <a:ext cx="1852612" cy="138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2" name="Obraz 11">
                <a:extLst>
                  <a:ext uri="{FF2B5EF4-FFF2-40B4-BE49-F238E27FC236}">
                    <a16:creationId xmlns:a16="http://schemas.microsoft.com/office/drawing/2014/main" id="{CB98A135-4D17-FADB-44C1-6D8CC5D91A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5045" y="2312933"/>
                <a:ext cx="1852612" cy="1387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Obraz 6">
                <a:extLst>
                  <a:ext uri="{FF2B5EF4-FFF2-40B4-BE49-F238E27FC236}">
                    <a16:creationId xmlns:a16="http://schemas.microsoft.com/office/drawing/2014/main" id="{41A2BE14-BA09-5D04-4891-DA16630D48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4824" y="2278210"/>
                <a:ext cx="1852613" cy="1387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84" name="pole tekstowe 4">
                <a:extLst>
                  <a:ext uri="{FF2B5EF4-FFF2-40B4-BE49-F238E27FC236}">
                    <a16:creationId xmlns:a16="http://schemas.microsoft.com/office/drawing/2014/main" id="{B88CCA77-44F6-461A-DC81-38967887A3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499" y="2638181"/>
                <a:ext cx="83554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6000" rIns="36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1800"/>
                  <a:t>+WO</a:t>
                </a:r>
                <a:r>
                  <a:rPr lang="pl-PL" altLang="pl-PL" sz="1800" baseline="-25000"/>
                  <a:t>4</a:t>
                </a:r>
                <a:r>
                  <a:rPr lang="pl-PL" altLang="pl-PL" sz="1800" baseline="30000"/>
                  <a:t>2-</a:t>
                </a: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le tekstowe 2">
            <a:extLst>
              <a:ext uri="{FF2B5EF4-FFF2-40B4-BE49-F238E27FC236}">
                <a16:creationId xmlns:a16="http://schemas.microsoft.com/office/drawing/2014/main" id="{62BEB61C-CF52-50E1-75B7-2D6964B96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466725"/>
            <a:ext cx="8783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/>
              <a:t>    Control	+AET   	        	  1d +AET		            	 1d + AET	   	              1d + AET</a:t>
            </a:r>
          </a:p>
        </p:txBody>
      </p:sp>
      <p:sp>
        <p:nvSpPr>
          <p:cNvPr id="4099" name="pole tekstowe 3">
            <a:extLst>
              <a:ext uri="{FF2B5EF4-FFF2-40B4-BE49-F238E27FC236}">
                <a16:creationId xmlns:a16="http://schemas.microsoft.com/office/drawing/2014/main" id="{5C66B4EE-9131-1EB9-5D2B-4EE18E199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0"/>
            <a:ext cx="1624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/>
              <a:t>+ 0.1 mM AET</a:t>
            </a:r>
          </a:p>
        </p:txBody>
      </p:sp>
      <p:pic>
        <p:nvPicPr>
          <p:cNvPr id="4100" name="Obraz 4">
            <a:extLst>
              <a:ext uri="{FF2B5EF4-FFF2-40B4-BE49-F238E27FC236}">
                <a16:creationId xmlns:a16="http://schemas.microsoft.com/office/drawing/2014/main" id="{4B9B2F71-4564-E9E2-40B3-8E4CED584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" y="2324099"/>
            <a:ext cx="18526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Obraz 8">
            <a:extLst>
              <a:ext uri="{FF2B5EF4-FFF2-40B4-BE49-F238E27FC236}">
                <a16:creationId xmlns:a16="http://schemas.microsoft.com/office/drawing/2014/main" id="{5C7E44DB-A803-6F5F-8688-9B867E6D2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11" y="3811587"/>
            <a:ext cx="18542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Obraz 9">
            <a:extLst>
              <a:ext uri="{FF2B5EF4-FFF2-40B4-BE49-F238E27FC236}">
                <a16:creationId xmlns:a16="http://schemas.microsoft.com/office/drawing/2014/main" id="{10BA3ADF-2F12-A8A1-2192-5124BEBE7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811585"/>
            <a:ext cx="1854200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Obraz 11">
            <a:extLst>
              <a:ext uri="{FF2B5EF4-FFF2-40B4-BE49-F238E27FC236}">
                <a16:creationId xmlns:a16="http://schemas.microsoft.com/office/drawing/2014/main" id="{16DF548D-2263-EEDC-8B0F-F8A31D7E80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833438"/>
            <a:ext cx="1855788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Obraz 14">
            <a:extLst>
              <a:ext uri="{FF2B5EF4-FFF2-40B4-BE49-F238E27FC236}">
                <a16:creationId xmlns:a16="http://schemas.microsoft.com/office/drawing/2014/main" id="{E533D205-D58A-8F55-3B93-BA14E1AAB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2324100"/>
            <a:ext cx="18526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Obraz 16">
            <a:extLst>
              <a:ext uri="{FF2B5EF4-FFF2-40B4-BE49-F238E27FC236}">
                <a16:creationId xmlns:a16="http://schemas.microsoft.com/office/drawing/2014/main" id="{3744C2E6-6EDC-AC04-51DE-F0C1C47AFB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3811588"/>
            <a:ext cx="1855788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Obraz 8">
            <a:extLst>
              <a:ext uri="{FF2B5EF4-FFF2-40B4-BE49-F238E27FC236}">
                <a16:creationId xmlns:a16="http://schemas.microsoft.com/office/drawing/2014/main" id="{644F8632-4A1D-AC88-149C-0A04822C24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469" y="833438"/>
            <a:ext cx="185261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Obraz 11">
            <a:extLst>
              <a:ext uri="{FF2B5EF4-FFF2-40B4-BE49-F238E27FC236}">
                <a16:creationId xmlns:a16="http://schemas.microsoft.com/office/drawing/2014/main" id="{36F3C856-3B6B-A0A5-96AA-51B84A65C7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1" y="5330824"/>
            <a:ext cx="185261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Obraz 1">
            <a:extLst>
              <a:ext uri="{FF2B5EF4-FFF2-40B4-BE49-F238E27FC236}">
                <a16:creationId xmlns:a16="http://schemas.microsoft.com/office/drawing/2014/main" id="{164F827A-2E46-A160-FE82-A0E11BDB51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833438"/>
            <a:ext cx="1855787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Obraz 2">
            <a:extLst>
              <a:ext uri="{FF2B5EF4-FFF2-40B4-BE49-F238E27FC236}">
                <a16:creationId xmlns:a16="http://schemas.microsoft.com/office/drawing/2014/main" id="{FB825E5C-1C84-D081-3F14-2E13174E35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4" y="869465"/>
            <a:ext cx="1855787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Obraz 3">
            <a:extLst>
              <a:ext uri="{FF2B5EF4-FFF2-40B4-BE49-F238E27FC236}">
                <a16:creationId xmlns:a16="http://schemas.microsoft.com/office/drawing/2014/main" id="{22E0651E-574B-754D-2B0E-5FC50A73E9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4" y="2351087"/>
            <a:ext cx="1855787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Obraz 4">
            <a:extLst>
              <a:ext uri="{FF2B5EF4-FFF2-40B4-BE49-F238E27FC236}">
                <a16:creationId xmlns:a16="http://schemas.microsoft.com/office/drawing/2014/main" id="{BA54EBF4-FCD2-21D8-B564-32D771DAAB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4" y="5294797"/>
            <a:ext cx="1855787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Obraz 1">
            <a:extLst>
              <a:ext uri="{FF2B5EF4-FFF2-40B4-BE49-F238E27FC236}">
                <a16:creationId xmlns:a16="http://schemas.microsoft.com/office/drawing/2014/main" id="{4622B1EE-F709-F36F-EF41-1FC77C88D48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195" y="5293209"/>
            <a:ext cx="1855787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Obraz 8">
            <a:extLst>
              <a:ext uri="{FF2B5EF4-FFF2-40B4-BE49-F238E27FC236}">
                <a16:creationId xmlns:a16="http://schemas.microsoft.com/office/drawing/2014/main" id="{DF4DBD40-55EE-D119-85F1-F63F7B23DB6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469" y="3805462"/>
            <a:ext cx="1857375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Obraz 10">
            <a:extLst>
              <a:ext uri="{FF2B5EF4-FFF2-40B4-BE49-F238E27FC236}">
                <a16:creationId xmlns:a16="http://schemas.microsoft.com/office/drawing/2014/main" id="{15432E01-C715-5234-9EF8-67EA40BAF58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469" y="2368550"/>
            <a:ext cx="1855788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le tekstowe 1">
            <a:extLst>
              <a:ext uri="{FF2B5EF4-FFF2-40B4-BE49-F238E27FC236}">
                <a16:creationId xmlns:a16="http://schemas.microsoft.com/office/drawing/2014/main" id="{046EC51D-4F24-940D-0BF9-0385F5BD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466725"/>
            <a:ext cx="8783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/>
              <a:t>     1d +AET      	   	     	  1d+AET		            	1d + AET	   	              1d + AET</a:t>
            </a:r>
          </a:p>
        </p:txBody>
      </p:sp>
      <p:sp>
        <p:nvSpPr>
          <p:cNvPr id="6147" name="pole tekstowe 2">
            <a:extLst>
              <a:ext uri="{FF2B5EF4-FFF2-40B4-BE49-F238E27FC236}">
                <a16:creationId xmlns:a16="http://schemas.microsoft.com/office/drawing/2014/main" id="{894E5DDF-2133-0C14-B788-D1851C453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0"/>
            <a:ext cx="1624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/>
              <a:t>+ 0.1 mM AET</a:t>
            </a:r>
          </a:p>
        </p:txBody>
      </p:sp>
      <p:pic>
        <p:nvPicPr>
          <p:cNvPr id="6148" name="Obraz 6">
            <a:extLst>
              <a:ext uri="{FF2B5EF4-FFF2-40B4-BE49-F238E27FC236}">
                <a16:creationId xmlns:a16="http://schemas.microsoft.com/office/drawing/2014/main" id="{72F3F3E3-2CB0-C663-5959-9AC6ACC50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836613"/>
            <a:ext cx="18526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Obraz 8">
            <a:extLst>
              <a:ext uri="{FF2B5EF4-FFF2-40B4-BE49-F238E27FC236}">
                <a16:creationId xmlns:a16="http://schemas.microsoft.com/office/drawing/2014/main" id="{EFFCF6EE-EB00-7246-D5CC-0A9BB966F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2349500"/>
            <a:ext cx="18526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Obraz 10">
            <a:extLst>
              <a:ext uri="{FF2B5EF4-FFF2-40B4-BE49-F238E27FC236}">
                <a16:creationId xmlns:a16="http://schemas.microsoft.com/office/drawing/2014/main" id="{755B8512-1EC0-F1D3-7E11-4B0BB5939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3862388"/>
            <a:ext cx="1852613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az 12">
            <a:extLst>
              <a:ext uri="{FF2B5EF4-FFF2-40B4-BE49-F238E27FC236}">
                <a16:creationId xmlns:a16="http://schemas.microsoft.com/office/drawing/2014/main" id="{0D92D867-C34D-ED56-72DA-95E85364E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5376863"/>
            <a:ext cx="18542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Obraz 13">
            <a:extLst>
              <a:ext uri="{FF2B5EF4-FFF2-40B4-BE49-F238E27FC236}">
                <a16:creationId xmlns:a16="http://schemas.microsoft.com/office/drawing/2014/main" id="{91C44A04-F1EF-CA5B-12CD-63DB354CCF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833438"/>
            <a:ext cx="18573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Obraz 15">
            <a:extLst>
              <a:ext uri="{FF2B5EF4-FFF2-40B4-BE49-F238E27FC236}">
                <a16:creationId xmlns:a16="http://schemas.microsoft.com/office/drawing/2014/main" id="{0D18D050-4DDF-00C5-EDA6-FD50E66AB0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2347913"/>
            <a:ext cx="18573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Obraz 17">
            <a:extLst>
              <a:ext uri="{FF2B5EF4-FFF2-40B4-BE49-F238E27FC236}">
                <a16:creationId xmlns:a16="http://schemas.microsoft.com/office/drawing/2014/main" id="{1A199E56-89D5-8675-543F-A0B2F7C52C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3860800"/>
            <a:ext cx="18573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Obraz 19">
            <a:extLst>
              <a:ext uri="{FF2B5EF4-FFF2-40B4-BE49-F238E27FC236}">
                <a16:creationId xmlns:a16="http://schemas.microsoft.com/office/drawing/2014/main" id="{08FC0CE4-A561-A0E1-DA75-F78E4FC1EA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5368925"/>
            <a:ext cx="18573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Obraz 3">
            <a:extLst>
              <a:ext uri="{FF2B5EF4-FFF2-40B4-BE49-F238E27FC236}">
                <a16:creationId xmlns:a16="http://schemas.microsoft.com/office/drawing/2014/main" id="{657B5099-B3DE-B198-944F-D31446A65B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3" y="833438"/>
            <a:ext cx="1855787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Obraz 5">
            <a:extLst>
              <a:ext uri="{FF2B5EF4-FFF2-40B4-BE49-F238E27FC236}">
                <a16:creationId xmlns:a16="http://schemas.microsoft.com/office/drawing/2014/main" id="{F3C05149-7AAA-E73C-9B94-2E8EF8CD27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3" y="2355850"/>
            <a:ext cx="1855787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Obraz 4">
            <a:extLst>
              <a:ext uri="{FF2B5EF4-FFF2-40B4-BE49-F238E27FC236}">
                <a16:creationId xmlns:a16="http://schemas.microsoft.com/office/drawing/2014/main" id="{80EFDAD0-2446-822A-2148-B84B63983D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833438"/>
            <a:ext cx="1855788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Obraz 5">
            <a:extLst>
              <a:ext uri="{FF2B5EF4-FFF2-40B4-BE49-F238E27FC236}">
                <a16:creationId xmlns:a16="http://schemas.microsoft.com/office/drawing/2014/main" id="{E88A6E07-7448-E9A9-1088-8B7A579AF1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2355850"/>
            <a:ext cx="1852612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Obraz 7">
            <a:extLst>
              <a:ext uri="{FF2B5EF4-FFF2-40B4-BE49-F238E27FC236}">
                <a16:creationId xmlns:a16="http://schemas.microsoft.com/office/drawing/2014/main" id="{425CCA1E-FB8B-DC47-3059-CA84A47A8C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3860800"/>
            <a:ext cx="1855787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Obraz 9">
            <a:extLst>
              <a:ext uri="{FF2B5EF4-FFF2-40B4-BE49-F238E27FC236}">
                <a16:creationId xmlns:a16="http://schemas.microsoft.com/office/drawing/2014/main" id="{03727E7D-1B4D-E077-04CC-36B345EA2D6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368925"/>
            <a:ext cx="1855788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ole tekstowe 1">
            <a:extLst>
              <a:ext uri="{FF2B5EF4-FFF2-40B4-BE49-F238E27FC236}">
                <a16:creationId xmlns:a16="http://schemas.microsoft.com/office/drawing/2014/main" id="{61E97FA7-4066-7CB9-22E0-C449C4937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387350"/>
            <a:ext cx="8783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/>
              <a:t>       Control	         	       6d+AET		              6d + AET	   	              6d + AET</a:t>
            </a:r>
          </a:p>
        </p:txBody>
      </p:sp>
      <p:sp>
        <p:nvSpPr>
          <p:cNvPr id="7171" name="pole tekstowe 2">
            <a:extLst>
              <a:ext uri="{FF2B5EF4-FFF2-40B4-BE49-F238E27FC236}">
                <a16:creationId xmlns:a16="http://schemas.microsoft.com/office/drawing/2014/main" id="{495B1E6C-898B-DDF7-626B-069A8FEAE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0"/>
            <a:ext cx="1624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/>
              <a:t>+ 0.1 mM AET</a:t>
            </a:r>
          </a:p>
        </p:txBody>
      </p:sp>
      <p:pic>
        <p:nvPicPr>
          <p:cNvPr id="7172" name="Obraz 3">
            <a:extLst>
              <a:ext uri="{FF2B5EF4-FFF2-40B4-BE49-F238E27FC236}">
                <a16:creationId xmlns:a16="http://schemas.microsoft.com/office/drawing/2014/main" id="{BE96170B-9DEA-50E4-8543-425333DC9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681038"/>
            <a:ext cx="1857375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Obraz 4">
            <a:extLst>
              <a:ext uri="{FF2B5EF4-FFF2-40B4-BE49-F238E27FC236}">
                <a16:creationId xmlns:a16="http://schemas.microsoft.com/office/drawing/2014/main" id="{1935E276-0F1A-D32D-542B-548B1852C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2203450"/>
            <a:ext cx="185261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Obraz 5">
            <a:extLst>
              <a:ext uri="{FF2B5EF4-FFF2-40B4-BE49-F238E27FC236}">
                <a16:creationId xmlns:a16="http://schemas.microsoft.com/office/drawing/2014/main" id="{BAEDC95D-1F08-2FAA-1251-1CAEC03E86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3721100"/>
            <a:ext cx="1857375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Obraz 6">
            <a:extLst>
              <a:ext uri="{FF2B5EF4-FFF2-40B4-BE49-F238E27FC236}">
                <a16:creationId xmlns:a16="http://schemas.microsoft.com/office/drawing/2014/main" id="{C0A4A53C-FF63-ACDC-4F93-FDD3A4847F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5240338"/>
            <a:ext cx="1857375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Obraz 8">
            <a:extLst>
              <a:ext uri="{FF2B5EF4-FFF2-40B4-BE49-F238E27FC236}">
                <a16:creationId xmlns:a16="http://schemas.microsoft.com/office/drawing/2014/main" id="{5E437CB5-5645-5F61-861C-9E1CD4EA5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681038"/>
            <a:ext cx="1857375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Obraz 10">
            <a:extLst>
              <a:ext uri="{FF2B5EF4-FFF2-40B4-BE49-F238E27FC236}">
                <a16:creationId xmlns:a16="http://schemas.microsoft.com/office/drawing/2014/main" id="{2C337252-409E-1A61-757A-F3558D062D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25" y="2203450"/>
            <a:ext cx="18526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Obraz 11">
            <a:extLst>
              <a:ext uri="{FF2B5EF4-FFF2-40B4-BE49-F238E27FC236}">
                <a16:creationId xmlns:a16="http://schemas.microsoft.com/office/drawing/2014/main" id="{3EACFCEA-B1C9-59AA-6F0F-3D2479613B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3721100"/>
            <a:ext cx="1857375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Obraz 12">
            <a:extLst>
              <a:ext uri="{FF2B5EF4-FFF2-40B4-BE49-F238E27FC236}">
                <a16:creationId xmlns:a16="http://schemas.microsoft.com/office/drawing/2014/main" id="{FD0FEFF7-62EA-D102-1486-F3FD2A8EDB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5240338"/>
            <a:ext cx="1857375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Obraz 13">
            <a:extLst>
              <a:ext uri="{FF2B5EF4-FFF2-40B4-BE49-F238E27FC236}">
                <a16:creationId xmlns:a16="http://schemas.microsoft.com/office/drawing/2014/main" id="{FF75523E-77E1-709A-1BE0-E76D91166B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681038"/>
            <a:ext cx="1863725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Obraz 14">
            <a:extLst>
              <a:ext uri="{FF2B5EF4-FFF2-40B4-BE49-F238E27FC236}">
                <a16:creationId xmlns:a16="http://schemas.microsoft.com/office/drawing/2014/main" id="{B09E1085-2D28-A4B0-B0B9-2649FEBA42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2225675"/>
            <a:ext cx="1863725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Obraz 15">
            <a:extLst>
              <a:ext uri="{FF2B5EF4-FFF2-40B4-BE49-F238E27FC236}">
                <a16:creationId xmlns:a16="http://schemas.microsoft.com/office/drawing/2014/main" id="{43C53E9D-BE73-8B86-6FF8-BEEE217AEF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5249863"/>
            <a:ext cx="1844675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Obraz 16">
            <a:extLst>
              <a:ext uri="{FF2B5EF4-FFF2-40B4-BE49-F238E27FC236}">
                <a16:creationId xmlns:a16="http://schemas.microsoft.com/office/drawing/2014/main" id="{35367ADF-BEA8-ECBA-6769-1E50C41824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3705225"/>
            <a:ext cx="1855787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ole tekstowe 1">
            <a:extLst>
              <a:ext uri="{FF2B5EF4-FFF2-40B4-BE49-F238E27FC236}">
                <a16:creationId xmlns:a16="http://schemas.microsoft.com/office/drawing/2014/main" id="{04EDAE30-4D4F-307C-A5DE-EAE70122E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458788"/>
            <a:ext cx="87836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/>
              <a:t>       Control	         	     6d+AET	            	      6d + AET	   	              6d + AET</a:t>
            </a:r>
          </a:p>
        </p:txBody>
      </p:sp>
      <p:sp>
        <p:nvSpPr>
          <p:cNvPr id="8195" name="pole tekstowe 2">
            <a:extLst>
              <a:ext uri="{FF2B5EF4-FFF2-40B4-BE49-F238E27FC236}">
                <a16:creationId xmlns:a16="http://schemas.microsoft.com/office/drawing/2014/main" id="{315E0779-A69C-5744-5D37-659B8A63A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0"/>
            <a:ext cx="1624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/>
              <a:t>+ 0.1 mM AET</a:t>
            </a:r>
          </a:p>
        </p:txBody>
      </p:sp>
      <p:pic>
        <p:nvPicPr>
          <p:cNvPr id="8196" name="Obraz 3">
            <a:extLst>
              <a:ext uri="{FF2B5EF4-FFF2-40B4-BE49-F238E27FC236}">
                <a16:creationId xmlns:a16="http://schemas.microsoft.com/office/drawing/2014/main" id="{C52D5307-E5BC-F41C-D9E5-D2DED4803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798513"/>
            <a:ext cx="1857375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Obraz 4">
            <a:extLst>
              <a:ext uri="{FF2B5EF4-FFF2-40B4-BE49-F238E27FC236}">
                <a16:creationId xmlns:a16="http://schemas.microsoft.com/office/drawing/2014/main" id="{C65D37B4-D220-EB8A-530D-4B771DD6B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2286000"/>
            <a:ext cx="18573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Obraz 7">
            <a:extLst>
              <a:ext uri="{FF2B5EF4-FFF2-40B4-BE49-F238E27FC236}">
                <a16:creationId xmlns:a16="http://schemas.microsoft.com/office/drawing/2014/main" id="{AABA9E80-4FBD-DEA4-D885-757C3F1DEC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3771900"/>
            <a:ext cx="1857375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Obraz 9">
            <a:extLst>
              <a:ext uri="{FF2B5EF4-FFF2-40B4-BE49-F238E27FC236}">
                <a16:creationId xmlns:a16="http://schemas.microsoft.com/office/drawing/2014/main" id="{E310EB1C-0ACC-49B6-A842-50A84AD4CB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5259388"/>
            <a:ext cx="1854200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Obraz 11">
            <a:extLst>
              <a:ext uri="{FF2B5EF4-FFF2-40B4-BE49-F238E27FC236}">
                <a16:creationId xmlns:a16="http://schemas.microsoft.com/office/drawing/2014/main" id="{F32C34D4-67EE-F8CC-A00B-7BC7F19B17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823913"/>
            <a:ext cx="1857375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Obraz 13">
            <a:extLst>
              <a:ext uri="{FF2B5EF4-FFF2-40B4-BE49-F238E27FC236}">
                <a16:creationId xmlns:a16="http://schemas.microsoft.com/office/drawing/2014/main" id="{2FC96C22-CAE0-DE73-2307-1560FBF985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893763"/>
            <a:ext cx="1857375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Obraz 14">
            <a:extLst>
              <a:ext uri="{FF2B5EF4-FFF2-40B4-BE49-F238E27FC236}">
                <a16:creationId xmlns:a16="http://schemas.microsoft.com/office/drawing/2014/main" id="{0FA0BEC1-DAB5-B719-56BD-EABE24DF34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2390775"/>
            <a:ext cx="1852612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Obraz 15">
            <a:extLst>
              <a:ext uri="{FF2B5EF4-FFF2-40B4-BE49-F238E27FC236}">
                <a16:creationId xmlns:a16="http://schemas.microsoft.com/office/drawing/2014/main" id="{9E9FC525-3851-410F-0473-C454D48D6F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3884613"/>
            <a:ext cx="1857375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Obraz 16">
            <a:extLst>
              <a:ext uri="{FF2B5EF4-FFF2-40B4-BE49-F238E27FC236}">
                <a16:creationId xmlns:a16="http://schemas.microsoft.com/office/drawing/2014/main" id="{4E19BB60-95BA-A990-391F-9F2657EB39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5378450"/>
            <a:ext cx="1857375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ole tekstowe 1">
            <a:extLst>
              <a:ext uri="{FF2B5EF4-FFF2-40B4-BE49-F238E27FC236}">
                <a16:creationId xmlns:a16="http://schemas.microsoft.com/office/drawing/2014/main" id="{B7EDD1BC-3CEC-DF21-5B5B-691C78B19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320675"/>
            <a:ext cx="85074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/>
              <a:t>            3d+3d + AET	        	      3d+3d +AET	            3d+3d + AET	   	       3d+3d + AET</a:t>
            </a:r>
          </a:p>
        </p:txBody>
      </p:sp>
      <p:pic>
        <p:nvPicPr>
          <p:cNvPr id="9219" name="Obraz 3">
            <a:extLst>
              <a:ext uri="{FF2B5EF4-FFF2-40B4-BE49-F238E27FC236}">
                <a16:creationId xmlns:a16="http://schemas.microsoft.com/office/drawing/2014/main" id="{05E2A874-2BEA-CFE0-F17F-06DF2C3FD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646113"/>
            <a:ext cx="187642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Obraz 4">
            <a:extLst>
              <a:ext uri="{FF2B5EF4-FFF2-40B4-BE49-F238E27FC236}">
                <a16:creationId xmlns:a16="http://schemas.microsoft.com/office/drawing/2014/main" id="{DC728A96-0A29-7713-BE1F-ED6DB0734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2163763"/>
            <a:ext cx="1870075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Obraz 5">
            <a:extLst>
              <a:ext uri="{FF2B5EF4-FFF2-40B4-BE49-F238E27FC236}">
                <a16:creationId xmlns:a16="http://schemas.microsoft.com/office/drawing/2014/main" id="{D7B723F1-41DB-A25C-200C-77497E1B1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3676650"/>
            <a:ext cx="1868487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Obraz 6">
            <a:extLst>
              <a:ext uri="{FF2B5EF4-FFF2-40B4-BE49-F238E27FC236}">
                <a16:creationId xmlns:a16="http://schemas.microsoft.com/office/drawing/2014/main" id="{549189D4-5EAE-6EB8-09CE-36308ABEA8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663575"/>
            <a:ext cx="18700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Obraz 7">
            <a:extLst>
              <a:ext uri="{FF2B5EF4-FFF2-40B4-BE49-F238E27FC236}">
                <a16:creationId xmlns:a16="http://schemas.microsoft.com/office/drawing/2014/main" id="{DB9815F8-7C84-049F-C25D-05A4DB8451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2160588"/>
            <a:ext cx="1874838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Obraz 8">
            <a:extLst>
              <a:ext uri="{FF2B5EF4-FFF2-40B4-BE49-F238E27FC236}">
                <a16:creationId xmlns:a16="http://schemas.microsoft.com/office/drawing/2014/main" id="{5153D81A-6096-D9AC-DDE4-C300AAEEE3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3657600"/>
            <a:ext cx="1876425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Obraz 9">
            <a:extLst>
              <a:ext uri="{FF2B5EF4-FFF2-40B4-BE49-F238E27FC236}">
                <a16:creationId xmlns:a16="http://schemas.microsoft.com/office/drawing/2014/main" id="{9CD48561-BBD1-0654-54CC-90DAEDBBE6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5154613"/>
            <a:ext cx="18764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Obraz 10">
            <a:extLst>
              <a:ext uri="{FF2B5EF4-FFF2-40B4-BE49-F238E27FC236}">
                <a16:creationId xmlns:a16="http://schemas.microsoft.com/office/drawing/2014/main" id="{863066F1-64A1-64F9-2FA8-89D3F42484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663575"/>
            <a:ext cx="1874837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Obraz 11">
            <a:extLst>
              <a:ext uri="{FF2B5EF4-FFF2-40B4-BE49-F238E27FC236}">
                <a16:creationId xmlns:a16="http://schemas.microsoft.com/office/drawing/2014/main" id="{84599646-CB67-F271-A4F3-B0F799DC47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2163763"/>
            <a:ext cx="1871662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Obraz 12">
            <a:extLst>
              <a:ext uri="{FF2B5EF4-FFF2-40B4-BE49-F238E27FC236}">
                <a16:creationId xmlns:a16="http://schemas.microsoft.com/office/drawing/2014/main" id="{47B644F6-86D7-7C19-526F-BC3C4BC599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3662363"/>
            <a:ext cx="18764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Obraz 13">
            <a:extLst>
              <a:ext uri="{FF2B5EF4-FFF2-40B4-BE49-F238E27FC236}">
                <a16:creationId xmlns:a16="http://schemas.microsoft.com/office/drawing/2014/main" id="{13E43AE5-EFBF-7A5A-7BA3-A7981AB4E3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5159375"/>
            <a:ext cx="1874837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Obraz 14">
            <a:extLst>
              <a:ext uri="{FF2B5EF4-FFF2-40B4-BE49-F238E27FC236}">
                <a16:creationId xmlns:a16="http://schemas.microsoft.com/office/drawing/2014/main" id="{0351F73B-518A-622D-047E-04CF912BFC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693738"/>
            <a:ext cx="1871663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Obraz 15">
            <a:extLst>
              <a:ext uri="{FF2B5EF4-FFF2-40B4-BE49-F238E27FC236}">
                <a16:creationId xmlns:a16="http://schemas.microsoft.com/office/drawing/2014/main" id="{76F67AA1-155D-86F5-AC0C-B039DA9BFE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2208213"/>
            <a:ext cx="1871663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Obraz 6">
            <a:extLst>
              <a:ext uri="{FF2B5EF4-FFF2-40B4-BE49-F238E27FC236}">
                <a16:creationId xmlns:a16="http://schemas.microsoft.com/office/drawing/2014/main" id="{80A338FF-10EE-9369-0702-766904F0C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780" y="2286681"/>
            <a:ext cx="1947617" cy="145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0C538639-FE95-5482-0FAC-3B0B1EAFB05B}"/>
              </a:ext>
            </a:extLst>
          </p:cNvPr>
          <p:cNvSpPr txBox="1"/>
          <p:nvPr/>
        </p:nvSpPr>
        <p:spPr>
          <a:xfrm>
            <a:off x="212281" y="83976"/>
            <a:ext cx="217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+WO</a:t>
            </a:r>
            <a:r>
              <a:rPr lang="pl-PL" baseline="-25000" dirty="0"/>
              <a:t>4</a:t>
            </a:r>
            <a:r>
              <a:rPr lang="pl-PL" baseline="30000" dirty="0"/>
              <a:t>2-</a:t>
            </a:r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id="{0116FE20-560A-B942-16B4-A94731284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311" y="785522"/>
            <a:ext cx="1852445" cy="138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2">
            <a:extLst>
              <a:ext uri="{FF2B5EF4-FFF2-40B4-BE49-F238E27FC236}">
                <a16:creationId xmlns:a16="http://schemas.microsoft.com/office/drawing/2014/main" id="{8E5A96FB-ABB8-A4AA-1A03-36796CD1D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423" y="779198"/>
            <a:ext cx="1855620" cy="139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9">
            <a:extLst>
              <a:ext uri="{FF2B5EF4-FFF2-40B4-BE49-F238E27FC236}">
                <a16:creationId xmlns:a16="http://schemas.microsoft.com/office/drawing/2014/main" id="{AA4DC58C-0605-C657-DAE6-39F70AD04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245" y="779198"/>
            <a:ext cx="1852444" cy="138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1">
            <a:extLst>
              <a:ext uri="{FF2B5EF4-FFF2-40B4-BE49-F238E27FC236}">
                <a16:creationId xmlns:a16="http://schemas.microsoft.com/office/drawing/2014/main" id="{E99012C8-D291-9B04-E181-FC734CBBA4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75" y="768583"/>
            <a:ext cx="1852444" cy="138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1">
            <a:extLst>
              <a:ext uri="{FF2B5EF4-FFF2-40B4-BE49-F238E27FC236}">
                <a16:creationId xmlns:a16="http://schemas.microsoft.com/office/drawing/2014/main" id="{0B89A240-01C4-2166-3740-6A6C3ABDA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81" y="348109"/>
            <a:ext cx="7954240" cy="36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/>
              <a:t>          Control	                   	1d		        		  6d	   	              	  3d+3d</a:t>
            </a:r>
          </a:p>
        </p:txBody>
      </p:sp>
      <p:pic>
        <p:nvPicPr>
          <p:cNvPr id="11" name="Picture 2" descr="E:\MR\Wyniki\Grant_2013-2016\NO_fluorescencja\9.07.2015-NaCl i wolframian\Kontrola+wolframian 1d\Kontrola+wolframian 1d-64-Image Export-64\Kontrola+wolframian 1d-64-Image Export-64_c1.jpg">
            <a:extLst>
              <a:ext uri="{FF2B5EF4-FFF2-40B4-BE49-F238E27FC236}">
                <a16:creationId xmlns:a16="http://schemas.microsoft.com/office/drawing/2014/main" id="{F8D2CA8B-0F1F-61F7-AA07-4AD935F90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26" y="2286681"/>
            <a:ext cx="1947617" cy="145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E:\MR\Wyniki\Grant_2013-2016\NO_fluorescencja\9.07.2015-NaCl i wolframian\NaCl+wolframian 6d\NaCl+wolframian 6d-64-Image Export-64\NaCl+wolframian 6d-64-Image Export-64_c1.jpg">
            <a:extLst>
              <a:ext uri="{FF2B5EF4-FFF2-40B4-BE49-F238E27FC236}">
                <a16:creationId xmlns:a16="http://schemas.microsoft.com/office/drawing/2014/main" id="{A5E46D5A-2AB3-F6B6-6CB1-13C146EA5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780" y="3858998"/>
            <a:ext cx="1973857" cy="147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E:\MR\Wyniki\Grant_2013-2016\NO_fluorescencja\9.07.2015-NaCl i wolframian\NaCl 1d\NaCl 1d-27-Image Export-27\NaCl 1d-27-Image Export-27_c1.jpg">
            <a:extLst>
              <a:ext uri="{FF2B5EF4-FFF2-40B4-BE49-F238E27FC236}">
                <a16:creationId xmlns:a16="http://schemas.microsoft.com/office/drawing/2014/main" id="{34643B99-5C0B-42EB-DDE1-BC72C9862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725" y="5337969"/>
            <a:ext cx="1966818" cy="147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E:\MR\Wyniki\Grant_2013-2016\NO_fluorescencja\9.07.2015-NaCl i wolframian\NaCl+wolframian 6d\NaCl+wolframian 6d-64-Image Export-64\NaCl+wolframian 6d-64-Image Export-64_c1.jpg">
            <a:extLst>
              <a:ext uri="{FF2B5EF4-FFF2-40B4-BE49-F238E27FC236}">
                <a16:creationId xmlns:a16="http://schemas.microsoft.com/office/drawing/2014/main" id="{5DBEFD97-C147-DEA9-707B-927CE24BC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427" y="3768581"/>
            <a:ext cx="2039612" cy="152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E:\MR\Wyniki\Grant_2013-2016\NO_fluorescencja\9.07.2015-NaCl i wolframian\Kontrola\Kontrola-29-Image Export-29\Kontrola-29-Image Export-29_c1.jpg">
            <a:extLst>
              <a:ext uri="{FF2B5EF4-FFF2-40B4-BE49-F238E27FC236}">
                <a16:creationId xmlns:a16="http://schemas.microsoft.com/office/drawing/2014/main" id="{F5E67759-1DE2-F0B4-CF2B-A05A5ADED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49" y="2300038"/>
            <a:ext cx="1852444" cy="138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E:\MR\Wyniki\Grant_2013-2016\NO_fluorescencja\9.07.2015-NaCl i wolframian\Kontrola\Kontrola-51-Image Export-51\Kontrola-51-Image Export-51_c1.jpg">
            <a:extLst>
              <a:ext uri="{FF2B5EF4-FFF2-40B4-BE49-F238E27FC236}">
                <a16:creationId xmlns:a16="http://schemas.microsoft.com/office/drawing/2014/main" id="{3C064CFC-FD19-C4EC-70A3-B164CABE2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35" y="3832023"/>
            <a:ext cx="1921371" cy="143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" descr="E:\MR\Wyniki\Grant_2013-2016\Kadm\Natalia\26,05,2015\kontrola-10-Image Export-73\kontrola-10-Image Export-73_c1.jpg">
            <a:extLst>
              <a:ext uri="{FF2B5EF4-FFF2-40B4-BE49-F238E27FC236}">
                <a16:creationId xmlns:a16="http://schemas.microsoft.com/office/drawing/2014/main" id="{5F4C7545-B6D2-3BC3-29AA-ABC0D3ABE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35" y="5337969"/>
            <a:ext cx="1946028" cy="145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E:\MR\Wyniki\Grant_2013-2016\Kadm\Natalia\15.05.2015\3+-3 cd + NR-01-Image Export-01\3+-3 cd + NR-01-Image Export-01_c1.jpg">
            <a:extLst>
              <a:ext uri="{FF2B5EF4-FFF2-40B4-BE49-F238E27FC236}">
                <a16:creationId xmlns:a16="http://schemas.microsoft.com/office/drawing/2014/main" id="{AB981487-43B3-BB73-33FC-F520693B1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311" y="5368427"/>
            <a:ext cx="1921976" cy="1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Obraz 9">
            <a:extLst>
              <a:ext uri="{FF2B5EF4-FFF2-40B4-BE49-F238E27FC236}">
                <a16:creationId xmlns:a16="http://schemas.microsoft.com/office/drawing/2014/main" id="{C1E25175-6EEF-1C91-64CD-64CE8EA30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314" y="2296373"/>
            <a:ext cx="1852444" cy="138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Obraz 5">
            <a:extLst>
              <a:ext uri="{FF2B5EF4-FFF2-40B4-BE49-F238E27FC236}">
                <a16:creationId xmlns:a16="http://schemas.microsoft.com/office/drawing/2014/main" id="{6AA261C2-3C4B-7B6F-CFEE-CD99F2C723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788" y="5394077"/>
            <a:ext cx="1852612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Obraz 9">
            <a:extLst>
              <a:ext uri="{FF2B5EF4-FFF2-40B4-BE49-F238E27FC236}">
                <a16:creationId xmlns:a16="http://schemas.microsoft.com/office/drawing/2014/main" id="{A2136582-F2B3-C546-EC19-CF80E7CD3A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788" y="3876332"/>
            <a:ext cx="1852612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11856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500</TotalTime>
  <Words>407</Words>
  <Application>Microsoft Office PowerPoint</Application>
  <PresentationFormat>Pokaz na ekranie (4:3)</PresentationFormat>
  <Paragraphs>22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Chłód + AET  (inhibitor NOS)</dc:title>
  <dc:creator>Malgosia</dc:creator>
  <cp:lastModifiedBy>Diana Szczęsna</cp:lastModifiedBy>
  <cp:revision>24</cp:revision>
  <dcterms:created xsi:type="dcterms:W3CDTF">2016-07-18T10:29:38Z</dcterms:created>
  <dcterms:modified xsi:type="dcterms:W3CDTF">2024-03-20T08:32:49Z</dcterms:modified>
</cp:coreProperties>
</file>